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2" d="100"/>
          <a:sy n="72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8BC8-F180-463B-B857-B0D8D232B63A}" type="datetimeFigureOut">
              <a:rPr lang="ar-KW" smtClean="0"/>
              <a:t>10/09/1438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DD2F-20ED-4D9A-90B0-BF6D6D4978D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6435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8BC8-F180-463B-B857-B0D8D232B63A}" type="datetimeFigureOut">
              <a:rPr lang="ar-KW" smtClean="0"/>
              <a:t>10/09/1438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DD2F-20ED-4D9A-90B0-BF6D6D4978D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6366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8BC8-F180-463B-B857-B0D8D232B63A}" type="datetimeFigureOut">
              <a:rPr lang="ar-KW" smtClean="0"/>
              <a:t>10/09/1438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DD2F-20ED-4D9A-90B0-BF6D6D4978D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6138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8BC8-F180-463B-B857-B0D8D232B63A}" type="datetimeFigureOut">
              <a:rPr lang="ar-KW" smtClean="0"/>
              <a:t>10/09/1438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DD2F-20ED-4D9A-90B0-BF6D6D4978D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7375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8BC8-F180-463B-B857-B0D8D232B63A}" type="datetimeFigureOut">
              <a:rPr lang="ar-KW" smtClean="0"/>
              <a:t>10/09/1438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DD2F-20ED-4D9A-90B0-BF6D6D4978D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7749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8BC8-F180-463B-B857-B0D8D232B63A}" type="datetimeFigureOut">
              <a:rPr lang="ar-KW" smtClean="0"/>
              <a:t>10/09/1438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DD2F-20ED-4D9A-90B0-BF6D6D4978D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1054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8BC8-F180-463B-B857-B0D8D232B63A}" type="datetimeFigureOut">
              <a:rPr lang="ar-KW" smtClean="0"/>
              <a:t>10/09/1438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DD2F-20ED-4D9A-90B0-BF6D6D4978D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8059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8BC8-F180-463B-B857-B0D8D232B63A}" type="datetimeFigureOut">
              <a:rPr lang="ar-KW" smtClean="0"/>
              <a:t>10/09/1438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DD2F-20ED-4D9A-90B0-BF6D6D4978D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1315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8BC8-F180-463B-B857-B0D8D232B63A}" type="datetimeFigureOut">
              <a:rPr lang="ar-KW" smtClean="0"/>
              <a:t>10/09/1438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DD2F-20ED-4D9A-90B0-BF6D6D4978D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5623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8BC8-F180-463B-B857-B0D8D232B63A}" type="datetimeFigureOut">
              <a:rPr lang="ar-KW" smtClean="0"/>
              <a:t>10/09/1438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DD2F-20ED-4D9A-90B0-BF6D6D4978D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784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8BC8-F180-463B-B857-B0D8D232B63A}" type="datetimeFigureOut">
              <a:rPr lang="ar-KW" smtClean="0"/>
              <a:t>10/09/1438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DD2F-20ED-4D9A-90B0-BF6D6D4978D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9030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08BC8-F180-463B-B857-B0D8D232B63A}" type="datetimeFigureOut">
              <a:rPr lang="ar-KW" smtClean="0"/>
              <a:t>10/09/1438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6DD2F-20ED-4D9A-90B0-BF6D6D4978D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4014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9965" t="21759" r="12500" b="12268"/>
          <a:stretch/>
        </p:blipFill>
        <p:spPr bwMode="auto">
          <a:xfrm>
            <a:off x="216024" y="260649"/>
            <a:ext cx="8748464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رابط مستقيم 5"/>
          <p:cNvCxnSpPr/>
          <p:nvPr/>
        </p:nvCxnSpPr>
        <p:spPr>
          <a:xfrm flipH="1">
            <a:off x="4860032" y="2204864"/>
            <a:ext cx="1440160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H="1">
            <a:off x="4649687" y="3473118"/>
            <a:ext cx="1578497" cy="278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H="1">
            <a:off x="2339752" y="1988840"/>
            <a:ext cx="1152128" cy="3684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 flipV="1">
            <a:off x="2022647" y="3753037"/>
            <a:ext cx="1469233" cy="4680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5364088" y="4653136"/>
            <a:ext cx="6480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cs typeface="Al-Kharashi Koufi 3" pitchFamily="2" charset="-78"/>
              </a:rPr>
              <a:t>2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3995936" y="5661248"/>
            <a:ext cx="45365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لونها مشابه للون البيئة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13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3368" t="25464" r="10938" b="10648"/>
          <a:stretch/>
        </p:blipFill>
        <p:spPr bwMode="auto">
          <a:xfrm>
            <a:off x="0" y="188640"/>
            <a:ext cx="9144000" cy="6597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5129064" y="692696"/>
            <a:ext cx="1276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سلوكي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148064" y="2420888"/>
            <a:ext cx="1170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بنيوي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135645" y="3780329"/>
            <a:ext cx="1276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سلوكي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148064" y="5085184"/>
            <a:ext cx="1170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بنيوي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365497" y="300702"/>
            <a:ext cx="1832553" cy="1331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K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التغذية على</a:t>
            </a:r>
          </a:p>
          <a:p>
            <a:pPr algn="ctr">
              <a:lnSpc>
                <a:spcPct val="150000"/>
              </a:lnSpc>
            </a:pPr>
            <a:r>
              <a:rPr lang="ar-K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القشريات</a:t>
            </a:r>
            <a:endParaRPr lang="ar-KW" sz="2800" dirty="0">
              <a:solidFill>
                <a:srgbClr val="7030A0"/>
              </a:solidFill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484029" y="1772816"/>
            <a:ext cx="1558440" cy="1685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K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التلون</a:t>
            </a:r>
          </a:p>
          <a:p>
            <a:pPr algn="ctr">
              <a:lnSpc>
                <a:spcPct val="150000"/>
              </a:lnSpc>
            </a:pPr>
            <a:r>
              <a:rPr lang="ar-K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الوقائي</a:t>
            </a:r>
            <a:endParaRPr lang="ar-KW" sz="3600" dirty="0">
              <a:solidFill>
                <a:srgbClr val="7030A0"/>
              </a:solidFill>
              <a:cs typeface="PT Bold Heading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377716" y="3521764"/>
            <a:ext cx="18373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KW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حمل أنثى </a:t>
            </a:r>
          </a:p>
          <a:p>
            <a:pPr algn="ctr">
              <a:lnSpc>
                <a:spcPct val="150000"/>
              </a:lnSpc>
            </a:pPr>
            <a:r>
              <a:rPr lang="ar-KW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العقرب للصغار</a:t>
            </a:r>
            <a:endParaRPr lang="ar-KW" sz="2400" dirty="0">
              <a:solidFill>
                <a:srgbClr val="7030A0"/>
              </a:solidFill>
              <a:cs typeface="PT Bold Heading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374368" y="4941168"/>
            <a:ext cx="1866217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K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جراب الكنغر</a:t>
            </a:r>
            <a:endParaRPr lang="ar-KW" sz="2800" dirty="0">
              <a:solidFill>
                <a:srgbClr val="7030A0"/>
              </a:solidFill>
              <a:cs typeface="PT Bold Heading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18117" y="476672"/>
            <a:ext cx="29017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كسر قشرة المحار </a:t>
            </a:r>
          </a:p>
          <a:p>
            <a:pPr algn="ctr"/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و السرطان</a:t>
            </a:r>
            <a:endParaRPr lang="ar-KW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70076" y="2044005"/>
            <a:ext cx="278473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KW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التخفي للهروب من</a:t>
            </a:r>
          </a:p>
          <a:p>
            <a:pPr algn="ctr">
              <a:lnSpc>
                <a:spcPct val="150000"/>
              </a:lnSpc>
            </a:pPr>
            <a:r>
              <a:rPr lang="ar-KW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الأعداء و للصيد</a:t>
            </a:r>
            <a:endParaRPr lang="ar-KW" sz="2800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873299" y="3790781"/>
            <a:ext cx="2496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لحماية الصغار</a:t>
            </a:r>
            <a:endParaRPr lang="ar-KW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827584" y="5086925"/>
            <a:ext cx="2496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لحماية الصغار</a:t>
            </a:r>
            <a:endParaRPr lang="ar-KW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831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3194" t="22222" r="13368" b="7639"/>
          <a:stretch/>
        </p:blipFill>
        <p:spPr bwMode="auto">
          <a:xfrm>
            <a:off x="72008" y="116632"/>
            <a:ext cx="9036496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95536" y="1052736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سلوك فطري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10008" y="1671191"/>
            <a:ext cx="1851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سلوك مكتسب</a:t>
            </a:r>
            <a:endParaRPr lang="ar-KW" sz="2400" dirty="0">
              <a:solidFill>
                <a:srgbClr val="002060"/>
              </a:solidFill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39552" y="2132856"/>
            <a:ext cx="1189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التعود</a:t>
            </a:r>
            <a:endParaRPr lang="ar-KW" sz="3200" dirty="0">
              <a:solidFill>
                <a:srgbClr val="7030A0"/>
              </a:solidFill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684718" y="3933056"/>
            <a:ext cx="3831498" cy="1331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تزقزق – تفتح أفواهها لأعلى</a:t>
            </a:r>
          </a:p>
          <a:p>
            <a:pPr algn="ctr">
              <a:lnSpc>
                <a:spcPct val="150000"/>
              </a:lnSpc>
            </a:pPr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يقوم الوالدين بإطعامها</a:t>
            </a:r>
            <a:endParaRPr lang="ar-KW" sz="28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120903" y="4293096"/>
            <a:ext cx="1048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فطري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790498" y="5229200"/>
            <a:ext cx="3506088" cy="1331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K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سباحة الصغار مع الأم في </a:t>
            </a:r>
          </a:p>
          <a:p>
            <a:pPr algn="ctr">
              <a:lnSpc>
                <a:spcPct val="150000"/>
              </a:lnSpc>
            </a:pPr>
            <a:r>
              <a:rPr lang="ar-K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الماء دون تردد أو خوف</a:t>
            </a:r>
            <a:endParaRPr lang="ar-KW" sz="2800" dirty="0">
              <a:solidFill>
                <a:srgbClr val="7030A0"/>
              </a:solidFill>
              <a:cs typeface="PT Bold Heading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115616" y="5652537"/>
            <a:ext cx="1048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فطري</a:t>
            </a:r>
            <a:endParaRPr lang="ar-KW" sz="3200" dirty="0">
              <a:solidFill>
                <a:srgbClr val="7030A0"/>
              </a:solidFill>
              <a:cs typeface="PT Bold Heading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094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4237" t="28009" r="14409" b="18750"/>
          <a:stretch/>
        </p:blipFill>
        <p:spPr bwMode="auto">
          <a:xfrm>
            <a:off x="35496" y="332656"/>
            <a:ext cx="9036496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422265" y="599932"/>
            <a:ext cx="4217821" cy="1331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صغير الغزال يستطيع المشي و </a:t>
            </a:r>
          </a:p>
          <a:p>
            <a:pPr algn="ctr">
              <a:lnSpc>
                <a:spcPct val="150000"/>
              </a:lnSpc>
            </a:pPr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الجري بعد ساعات من ولادته</a:t>
            </a:r>
            <a:endParaRPr lang="ar-KW" sz="28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43608" y="1052736"/>
            <a:ext cx="1048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فطري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55255" y="2708920"/>
            <a:ext cx="1425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مكتسب</a:t>
            </a:r>
            <a:endParaRPr lang="ar-KW" sz="3200" dirty="0">
              <a:solidFill>
                <a:srgbClr val="7030A0"/>
              </a:solidFill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55255" y="4509120"/>
            <a:ext cx="1425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مكتسب</a:t>
            </a:r>
            <a:endParaRPr lang="ar-KW" sz="3200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167582" y="2385898"/>
            <a:ext cx="2706189" cy="1331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K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عد استجابة الطيور </a:t>
            </a:r>
          </a:p>
          <a:p>
            <a:pPr algn="ctr">
              <a:lnSpc>
                <a:spcPct val="150000"/>
              </a:lnSpc>
            </a:pPr>
            <a:r>
              <a:rPr lang="ar-K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لمؤثر الفزاعة</a:t>
            </a:r>
            <a:endParaRPr lang="ar-KW" sz="2800" dirty="0">
              <a:solidFill>
                <a:srgbClr val="7030A0"/>
              </a:solidFill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677068" y="4114090"/>
            <a:ext cx="3687228" cy="1331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KW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تعود الأحصنة على الشوارع</a:t>
            </a:r>
          </a:p>
          <a:p>
            <a:pPr algn="ctr">
              <a:lnSpc>
                <a:spcPct val="150000"/>
              </a:lnSpc>
            </a:pPr>
            <a:r>
              <a:rPr lang="ar-KW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و ضجيج الزحام</a:t>
            </a:r>
            <a:endParaRPr lang="ar-KW" sz="2800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9960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3889" t="22223" r="13021" b="7176"/>
          <a:stretch/>
        </p:blipFill>
        <p:spPr bwMode="auto">
          <a:xfrm>
            <a:off x="72008" y="44624"/>
            <a:ext cx="9036496" cy="6741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4422960" y="1248004"/>
            <a:ext cx="1223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انفرادية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254314" y="1248004"/>
            <a:ext cx="1516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غير مقسم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563888" y="1771224"/>
            <a:ext cx="1127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جماعية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95536" y="1772816"/>
            <a:ext cx="1516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غير مقسم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475656" y="2329716"/>
            <a:ext cx="990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مقسم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953028" y="2290124"/>
            <a:ext cx="1422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اجتماعية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832958" y="4365104"/>
            <a:ext cx="1223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انفرادية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3951071" y="5805264"/>
            <a:ext cx="1127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جماعية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2020064" y="4365104"/>
            <a:ext cx="1516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غير مقسم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2064698" y="5805264"/>
            <a:ext cx="1516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غير مقسم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487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22223" t="25463" r="21527" b="15277"/>
          <a:stretch/>
        </p:blipFill>
        <p:spPr bwMode="auto">
          <a:xfrm>
            <a:off x="0" y="116632"/>
            <a:ext cx="9144000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831200" y="2060848"/>
            <a:ext cx="1223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انفرادية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831200" y="3645024"/>
            <a:ext cx="1127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جماعية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403648" y="3645024"/>
            <a:ext cx="1516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غير مقسم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403648" y="2105743"/>
            <a:ext cx="1516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غير مقسم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797888" y="529516"/>
            <a:ext cx="1422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اجتماعية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666541" y="476672"/>
            <a:ext cx="990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مقسم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823027" y="5210036"/>
            <a:ext cx="1422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اجتماعية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1691680" y="5157192"/>
            <a:ext cx="990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مقسم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0470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6493" t="21991" r="12674" b="5787"/>
          <a:stretch/>
        </p:blipFill>
        <p:spPr bwMode="auto">
          <a:xfrm>
            <a:off x="72008" y="188640"/>
            <a:ext cx="8964488" cy="6597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014155" y="2515543"/>
            <a:ext cx="5020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CS  Yaqout Bold" pitchFamily="2" charset="-78"/>
              </a:rPr>
              <a:t>2</a:t>
            </a:r>
            <a:endParaRPr lang="ar-KW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CS  Yaqout Bold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0" y="2463279"/>
            <a:ext cx="52140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dirty="0">
                <a:solidFill>
                  <a:srgbClr val="002060"/>
                </a:solidFill>
                <a:cs typeface="PT Bold Heading" pitchFamily="2" charset="-78"/>
              </a:rPr>
              <a:t>لأن مساحة السطح أكبر فلا يغوص في الرمال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72008" y="3903439"/>
            <a:ext cx="7236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dirty="0">
                <a:solidFill>
                  <a:srgbClr val="002060"/>
                </a:solidFill>
                <a:cs typeface="PT Bold Heading" pitchFamily="2" charset="-78"/>
              </a:rPr>
              <a:t>لأن له خف عريض يقلل من الضغط قلا تغوص قدمه في الرمال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283968" y="4870901"/>
            <a:ext cx="11891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002060"/>
                </a:solidFill>
                <a:cs typeface="PT Bold Heading" pitchFamily="2" charset="-78"/>
              </a:rPr>
              <a:t>يقل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355976" y="5374957"/>
            <a:ext cx="11891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cs typeface="PT Bold Heading" pitchFamily="2" charset="-78"/>
              </a:rPr>
              <a:t>يزداد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2607036" y="5698122"/>
            <a:ext cx="16769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0070C0"/>
                </a:solidFill>
                <a:cs typeface="PT Bold Heading" pitchFamily="2" charset="-78"/>
              </a:rPr>
              <a:t>عكسية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5572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3889" t="28241" r="12326" b="18056"/>
          <a:stretch/>
        </p:blipFill>
        <p:spPr bwMode="auto">
          <a:xfrm>
            <a:off x="107505" y="260648"/>
            <a:ext cx="8856984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4355976" y="764704"/>
            <a:ext cx="7457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Simplified Arabic"/>
              </a:rPr>
              <a:t>نعم</a:t>
            </a:r>
            <a:endParaRPr lang="ar-KW" dirty="0">
              <a:solidFill>
                <a:prstClr val="black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63888" y="1291407"/>
            <a:ext cx="7457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Simplified Arabic"/>
              </a:rPr>
              <a:t>نعم</a:t>
            </a:r>
            <a:endParaRPr lang="ar-KW" dirty="0">
              <a:solidFill>
                <a:srgbClr val="7030A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-57988" y="2175247"/>
            <a:ext cx="4908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بواسطة أجهزة المراقبة و الأقمار الصناعية .</a:t>
            </a:r>
            <a:endParaRPr lang="ar-K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793528" y="5446965"/>
            <a:ext cx="12987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Simplified Arabic"/>
              </a:rPr>
              <a:t>المغازلة</a:t>
            </a:r>
            <a:endParaRPr lang="ar-KW" sz="3600" dirty="0">
              <a:solidFill>
                <a:srgbClr val="7030A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442656" y="5445224"/>
            <a:ext cx="1417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Simplified Arabic"/>
              </a:rPr>
              <a:t>الحضانة</a:t>
            </a:r>
            <a:endParaRPr lang="ar-KW" sz="3600" dirty="0">
              <a:solidFill>
                <a:srgbClr val="7030A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506493" y="5445223"/>
            <a:ext cx="1051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Simplified Arabic"/>
              </a:rPr>
              <a:t>الدفاع</a:t>
            </a:r>
            <a:endParaRPr lang="ar-KW" sz="3600" dirty="0">
              <a:solidFill>
                <a:srgbClr val="7030A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546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2327" t="22453" r="11458" b="26389"/>
          <a:stretch/>
        </p:blipFill>
        <p:spPr bwMode="auto">
          <a:xfrm>
            <a:off x="179512" y="281568"/>
            <a:ext cx="8712968" cy="6336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450732" y="1772816"/>
            <a:ext cx="1249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الروافع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129169" y="3157533"/>
            <a:ext cx="946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القوة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085972" y="4788874"/>
            <a:ext cx="946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القوة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930163" y="5652537"/>
            <a:ext cx="946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القوة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79512" y="3573016"/>
            <a:ext cx="1276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المقاومة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511713" y="3420289"/>
            <a:ext cx="1276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المقاومة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7826036" y="5366899"/>
            <a:ext cx="1138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المقاومة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6686837" y="5161542"/>
            <a:ext cx="14135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محور الارتكاز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3275856" y="5787261"/>
            <a:ext cx="14135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محور الارتكاز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1835696" y="3068960"/>
            <a:ext cx="14135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محور الارتكاز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641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2848" t="21297" r="11285" b="7638"/>
          <a:stretch/>
        </p:blipFill>
        <p:spPr bwMode="auto">
          <a:xfrm>
            <a:off x="72008" y="188640"/>
            <a:ext cx="9036496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156176" y="836712"/>
            <a:ext cx="10102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ثلاث</a:t>
            </a:r>
            <a:endParaRPr lang="ar-KW" dirty="0">
              <a:solidFill>
                <a:prstClr val="black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81775" y="838453"/>
            <a:ext cx="909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القوة</a:t>
            </a:r>
            <a:endParaRPr lang="ar-KW" sz="3600" dirty="0">
              <a:solidFill>
                <a:prstClr val="black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401460" y="836712"/>
            <a:ext cx="436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endParaRPr lang="ar-KW" sz="3200" dirty="0">
              <a:solidFill>
                <a:prstClr val="black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276454" y="1340768"/>
            <a:ext cx="1295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المقاومة</a:t>
            </a:r>
            <a:endParaRPr lang="ar-KW" sz="3200" dirty="0">
              <a:solidFill>
                <a:srgbClr val="0070C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259632" y="1270501"/>
            <a:ext cx="659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مق</a:t>
            </a:r>
            <a:endParaRPr lang="ar-KW" sz="3600" dirty="0">
              <a:solidFill>
                <a:srgbClr val="0070C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207143" y="1844824"/>
            <a:ext cx="1580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محور الارتكاز</a:t>
            </a:r>
            <a:endParaRPr lang="ar-KW" sz="2400" dirty="0">
              <a:solidFill>
                <a:srgbClr val="7030A0"/>
              </a:solidFill>
              <a:cs typeface="PT Bold Heading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403648" y="1844824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</a:t>
            </a:r>
            <a:endParaRPr lang="ar-KW" sz="2400" dirty="0">
              <a:solidFill>
                <a:srgbClr val="7030A0"/>
              </a:solidFill>
              <a:cs typeface="PT Bold Heading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220072" y="2295539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الأول</a:t>
            </a:r>
            <a:endParaRPr lang="ar-KW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585565" y="2348880"/>
            <a:ext cx="1354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محور الارتكاز</a:t>
            </a:r>
            <a:endParaRPr lang="ar-KW" sz="2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918787" y="2206605"/>
            <a:ext cx="909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القوة</a:t>
            </a:r>
            <a:endParaRPr lang="ar-KW" sz="3600" dirty="0">
              <a:solidFill>
                <a:prstClr val="black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540150" y="2233983"/>
            <a:ext cx="1295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المقاومة</a:t>
            </a:r>
            <a:endParaRPr lang="ar-KW" sz="3200" dirty="0">
              <a:solidFill>
                <a:srgbClr val="FF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664477" y="2729864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الثاني</a:t>
            </a:r>
            <a:endParaRPr lang="ar-KW" sz="2400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862650" y="3068960"/>
            <a:ext cx="909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القوة</a:t>
            </a:r>
            <a:endParaRPr lang="ar-KW" sz="3600" dirty="0">
              <a:solidFill>
                <a:srgbClr val="7030A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619628" y="2637530"/>
            <a:ext cx="909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القوة</a:t>
            </a:r>
            <a:endParaRPr lang="ar-KW" sz="3600" dirty="0">
              <a:solidFill>
                <a:srgbClr val="0070C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979712" y="3141838"/>
            <a:ext cx="1159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المقاومة</a:t>
            </a:r>
            <a:endParaRPr lang="ar-KW" sz="2800" dirty="0">
              <a:solidFill>
                <a:srgbClr val="7030A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166449" y="2689756"/>
            <a:ext cx="1159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المقاومة</a:t>
            </a:r>
            <a:endParaRPr lang="ar-KW" sz="2800" dirty="0">
              <a:solidFill>
                <a:srgbClr val="0070C0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214770" y="3172615"/>
            <a:ext cx="1580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محور الارتكاز</a:t>
            </a:r>
            <a:endParaRPr lang="ar-KW" sz="2400" dirty="0">
              <a:solidFill>
                <a:srgbClr val="7030A0"/>
              </a:solidFill>
              <a:cs typeface="PT Bold Heading" pitchFamily="2" charset="-78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-36512" y="2708920"/>
            <a:ext cx="1580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محور الارتكاز</a:t>
            </a:r>
            <a:endParaRPr lang="ar-KW" sz="2400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5192323" y="3068959"/>
            <a:ext cx="1035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الثالث</a:t>
            </a:r>
            <a:endParaRPr lang="ar-KW" sz="3600" dirty="0">
              <a:solidFill>
                <a:srgbClr val="7030A0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3629253" y="4941168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endParaRPr lang="ar-KW" sz="3600" dirty="0">
              <a:solidFill>
                <a:srgbClr val="FF0000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1368902" y="3934797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endParaRPr lang="ar-KW" sz="3600" dirty="0">
              <a:solidFill>
                <a:srgbClr val="FF0000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7596336" y="5138826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endParaRPr lang="ar-KW" sz="3600" dirty="0">
              <a:solidFill>
                <a:srgbClr val="FF0000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6444208" y="5170140"/>
            <a:ext cx="659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مق</a:t>
            </a:r>
            <a:endParaRPr lang="ar-KW" sz="3600" dirty="0">
              <a:solidFill>
                <a:srgbClr val="0070C0"/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4161420" y="4221088"/>
            <a:ext cx="659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مق</a:t>
            </a:r>
            <a:endParaRPr lang="ar-KW" sz="3600" dirty="0">
              <a:solidFill>
                <a:srgbClr val="0070C0"/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971600" y="5230941"/>
            <a:ext cx="659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مق</a:t>
            </a:r>
            <a:endParaRPr lang="ar-KW" sz="3600" dirty="0">
              <a:solidFill>
                <a:srgbClr val="0070C0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1835696" y="5181279"/>
            <a:ext cx="351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ar-KW" sz="3600" dirty="0">
              <a:solidFill>
                <a:srgbClr val="7030A0"/>
              </a:solidFill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7172950" y="5157192"/>
            <a:ext cx="351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ar-KW" sz="3600" dirty="0">
              <a:solidFill>
                <a:srgbClr val="7030A0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5012710" y="4365104"/>
            <a:ext cx="351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ar-KW" sz="3600" dirty="0">
              <a:solidFill>
                <a:srgbClr val="7030A0"/>
              </a:solidFill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6732251" y="6021288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الأول</a:t>
            </a:r>
            <a:endParaRPr lang="ar-KW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3539765" y="6064114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الثاني</a:t>
            </a:r>
            <a:endParaRPr lang="ar-KW" sz="2400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921758" y="5951021"/>
            <a:ext cx="1035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الثالث</a:t>
            </a:r>
            <a:endParaRPr lang="ar-KW" sz="3600" dirty="0">
              <a:solidFill>
                <a:srgbClr val="7030A0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1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2848" t="30556" r="11285" b="15047"/>
          <a:stretch/>
        </p:blipFill>
        <p:spPr bwMode="auto">
          <a:xfrm>
            <a:off x="179513" y="188640"/>
            <a:ext cx="8784976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320557" y="3105834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endParaRPr lang="ar-KW" sz="3600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88509" y="5374957"/>
            <a:ext cx="659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مق</a:t>
            </a:r>
            <a:endParaRPr lang="ar-KW" sz="3600" dirty="0">
              <a:solidFill>
                <a:srgbClr val="0070C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051720" y="5057217"/>
            <a:ext cx="351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ar-KW" sz="36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11560" y="6023029"/>
            <a:ext cx="1035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الثالث</a:t>
            </a:r>
            <a:endParaRPr lang="ar-KW" sz="3600" dirty="0">
              <a:solidFill>
                <a:srgbClr val="7030A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868144" y="5337312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endParaRPr lang="ar-KW" sz="3600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552805" y="3212976"/>
            <a:ext cx="659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مق</a:t>
            </a:r>
            <a:endParaRPr lang="ar-KW" sz="3600" dirty="0">
              <a:solidFill>
                <a:srgbClr val="0070C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804248" y="4856034"/>
            <a:ext cx="351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ar-KW" sz="3600" dirty="0">
              <a:solidFill>
                <a:srgbClr val="7030A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681270" y="4510861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endParaRPr lang="ar-KW" sz="3600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441237" y="5086925"/>
            <a:ext cx="659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مق</a:t>
            </a:r>
            <a:endParaRPr lang="ar-KW" sz="3600" dirty="0">
              <a:solidFill>
                <a:srgbClr val="0070C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419872" y="5445224"/>
            <a:ext cx="351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ar-KW" sz="3600" dirty="0">
              <a:solidFill>
                <a:srgbClr val="7030A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059832" y="6023029"/>
            <a:ext cx="1018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الثاني</a:t>
            </a:r>
            <a:endParaRPr lang="ar-KW" sz="3600" dirty="0">
              <a:solidFill>
                <a:srgbClr val="0070C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927615" y="5947403"/>
            <a:ext cx="925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الأول</a:t>
            </a:r>
            <a:endParaRPr lang="ar-KW" sz="3600" dirty="0">
              <a:solidFill>
                <a:srgbClr val="FF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218087" y="1628799"/>
            <a:ext cx="262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محور الارتكاز</a:t>
            </a:r>
            <a:endParaRPr lang="ar-KW" sz="3600" dirty="0">
              <a:solidFill>
                <a:srgbClr val="7030A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4068542" y="1704426"/>
            <a:ext cx="1295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المقاومة</a:t>
            </a:r>
            <a:endParaRPr lang="ar-KW" sz="3200" dirty="0">
              <a:solidFill>
                <a:srgbClr val="0070C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5655613" y="1628800"/>
            <a:ext cx="909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القوة</a:t>
            </a:r>
            <a:endParaRPr lang="ar-KW" sz="3600" dirty="0">
              <a:solidFill>
                <a:srgbClr val="FF000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682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2673" t="28240" r="11285" b="11806"/>
          <a:stretch/>
        </p:blipFill>
        <p:spPr bwMode="auto">
          <a:xfrm>
            <a:off x="179512" y="260648"/>
            <a:ext cx="8784975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475656" y="1340768"/>
            <a:ext cx="1410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التكيف</a:t>
            </a:r>
            <a:endParaRPr lang="ar-KW" sz="3600" dirty="0">
              <a:solidFill>
                <a:prstClr val="black"/>
              </a:solidFill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 flipH="1">
            <a:off x="5724128" y="4149080"/>
            <a:ext cx="936104" cy="8640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flipH="1">
            <a:off x="6012160" y="5445224"/>
            <a:ext cx="9361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>
            <a:off x="3743908" y="4437112"/>
            <a:ext cx="324036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flipH="1" flipV="1">
            <a:off x="2418568" y="3933056"/>
            <a:ext cx="713272" cy="10801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flipH="1">
            <a:off x="2181138" y="5517232"/>
            <a:ext cx="705482" cy="3406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015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3368" t="24769" r="11459" b="9954"/>
          <a:stretch/>
        </p:blipFill>
        <p:spPr bwMode="auto">
          <a:xfrm>
            <a:off x="121906" y="260648"/>
            <a:ext cx="8856984" cy="6336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2726266" y="4797151"/>
            <a:ext cx="3161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×           =              ×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724128" y="1628800"/>
            <a:ext cx="1112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القوة </a:t>
            </a:r>
            <a:endParaRPr lang="ar-KW" dirty="0">
              <a:solidFill>
                <a:prstClr val="black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624465" y="1556792"/>
            <a:ext cx="18950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ذراع القوة </a:t>
            </a:r>
            <a:endParaRPr lang="ar-KW" dirty="0">
              <a:solidFill>
                <a:prstClr val="black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338403" y="1620089"/>
            <a:ext cx="1342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المقاومة </a:t>
            </a:r>
            <a:endParaRPr lang="ar-KW" sz="3200" dirty="0">
              <a:solidFill>
                <a:prstClr val="black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79512" y="1556792"/>
            <a:ext cx="2191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ذراع المقاومة</a:t>
            </a:r>
            <a:endParaRPr lang="ar-KW" dirty="0">
              <a:solidFill>
                <a:prstClr val="black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846442" y="2492896"/>
            <a:ext cx="465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ق</a:t>
            </a:r>
            <a:endParaRPr lang="ar-KW" dirty="0">
              <a:solidFill>
                <a:prstClr val="black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698128" y="2492896"/>
            <a:ext cx="627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ل</a:t>
            </a:r>
            <a:r>
              <a:rPr lang="ar-KW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1</a:t>
            </a:r>
            <a:endParaRPr lang="ar-KW" baseline="-25000" dirty="0">
              <a:solidFill>
                <a:prstClr val="black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405504" y="2492896"/>
            <a:ext cx="641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ل</a:t>
            </a:r>
            <a:r>
              <a:rPr lang="ar-KW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CS  Yaqout Bold" pitchFamily="2" charset="-78"/>
              </a:rPr>
              <a:t>2</a:t>
            </a:r>
            <a:endParaRPr lang="ar-KW" baseline="-25000" dirty="0">
              <a:solidFill>
                <a:prstClr val="black"/>
              </a:solidFill>
              <a:cs typeface="ACS  Yaqout Bold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531839" y="2501009"/>
            <a:ext cx="752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مق</a:t>
            </a:r>
            <a:endParaRPr lang="ar-KW" dirty="0">
              <a:solidFill>
                <a:prstClr val="black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998842" y="4725144"/>
            <a:ext cx="465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ق</a:t>
            </a:r>
            <a:endParaRPr lang="ar-KW" dirty="0">
              <a:solidFill>
                <a:prstClr val="black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850528" y="4725144"/>
            <a:ext cx="627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ل</a:t>
            </a:r>
            <a:r>
              <a:rPr lang="ar-KW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1</a:t>
            </a:r>
            <a:endParaRPr lang="ar-KW" baseline="-25000" dirty="0">
              <a:solidFill>
                <a:prstClr val="black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557904" y="4725144"/>
            <a:ext cx="641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ل</a:t>
            </a:r>
            <a:r>
              <a:rPr lang="ar-KW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CS  Yaqout Bold" pitchFamily="2" charset="-78"/>
              </a:rPr>
              <a:t>2</a:t>
            </a:r>
            <a:endParaRPr lang="ar-KW" baseline="-25000" dirty="0">
              <a:solidFill>
                <a:prstClr val="black"/>
              </a:solidFill>
              <a:cs typeface="ACS  Yaqout Bold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684239" y="4733257"/>
            <a:ext cx="752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مق</a:t>
            </a:r>
            <a:endParaRPr lang="ar-KW" dirty="0">
              <a:solidFill>
                <a:prstClr val="black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736380" y="5389528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100</a:t>
            </a:r>
            <a:endParaRPr lang="ar-KW" dirty="0">
              <a:solidFill>
                <a:srgbClr val="7030A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4831292" y="544522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40</a:t>
            </a:r>
            <a:endParaRPr lang="ar-KW" baseline="-25000" dirty="0">
              <a:solidFill>
                <a:srgbClr val="7030A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2557904" y="5366844"/>
            <a:ext cx="641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ل</a:t>
            </a:r>
            <a:r>
              <a:rPr lang="ar-KW" sz="3600" b="1" baseline="-2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CS  Yaqout Bold" pitchFamily="2" charset="-78"/>
              </a:rPr>
              <a:t>2</a:t>
            </a:r>
            <a:endParaRPr lang="ar-KW" baseline="-25000" dirty="0">
              <a:solidFill>
                <a:srgbClr val="7030A0"/>
              </a:solidFill>
              <a:cs typeface="ACS  Yaqout Bold" pitchFamily="2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3559205" y="5374957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200</a:t>
            </a:r>
            <a:endParaRPr lang="ar-KW" dirty="0">
              <a:solidFill>
                <a:srgbClr val="7030A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2699792" y="5373216"/>
            <a:ext cx="3161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×           =              ×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5802686" y="6023029"/>
            <a:ext cx="641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ل</a:t>
            </a:r>
            <a:r>
              <a:rPr lang="ar-KW" sz="36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CS  Yaqout Bold" pitchFamily="2" charset="-78"/>
              </a:rPr>
              <a:t>2</a:t>
            </a:r>
            <a:endParaRPr lang="ar-KW" baseline="-25000" dirty="0">
              <a:solidFill>
                <a:srgbClr val="0070C0"/>
              </a:solidFill>
              <a:cs typeface="ACS  Yaqout Bold" pitchFamily="2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5380638" y="6035859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=</a:t>
            </a:r>
            <a:endParaRPr lang="ar-KW" dirty="0">
              <a:solidFill>
                <a:prstClr val="black"/>
              </a:solidFill>
            </a:endParaRPr>
          </a:p>
        </p:txBody>
      </p:sp>
      <p:cxnSp>
        <p:nvCxnSpPr>
          <p:cNvPr id="26" name="رابط مستقيم 25"/>
          <p:cNvCxnSpPr/>
          <p:nvPr/>
        </p:nvCxnSpPr>
        <p:spPr>
          <a:xfrm flipH="1" flipV="1">
            <a:off x="3707904" y="6359024"/>
            <a:ext cx="1472735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مستطيل 26"/>
          <p:cNvSpPr/>
          <p:nvPr/>
        </p:nvSpPr>
        <p:spPr>
          <a:xfrm>
            <a:off x="3009420" y="5807005"/>
            <a:ext cx="2223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100× 40</a:t>
            </a:r>
            <a:endParaRPr lang="ar-KW" dirty="0">
              <a:solidFill>
                <a:srgbClr val="00B0F0"/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4082231" y="6311061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200</a:t>
            </a:r>
            <a:endParaRPr lang="ar-KW" dirty="0">
              <a:solidFill>
                <a:srgbClr val="00B0F0"/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3203848" y="6021288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=</a:t>
            </a:r>
            <a:endParaRPr lang="ar-KW" dirty="0">
              <a:solidFill>
                <a:prstClr val="black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1619672" y="6091555"/>
            <a:ext cx="1662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20</a:t>
            </a:r>
            <a:r>
              <a:rPr lang="ar-K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 </a:t>
            </a:r>
            <a:r>
              <a:rPr lang="ar-KW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سم</a:t>
            </a:r>
            <a:endParaRPr lang="ar-KW" dirty="0">
              <a:solidFill>
                <a:srgbClr val="00B0F0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95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2153" t="25694" r="12153" b="9491"/>
          <a:stretch/>
        </p:blipFill>
        <p:spPr bwMode="auto">
          <a:xfrm>
            <a:off x="107504" y="116632"/>
            <a:ext cx="8856984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6028312" y="1052736"/>
            <a:ext cx="6094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endParaRPr lang="ar-KW" dirty="0">
              <a:solidFill>
                <a:prstClr val="black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932040" y="1124744"/>
            <a:ext cx="7569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KW" sz="54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ar-KW" dirty="0">
              <a:solidFill>
                <a:prstClr val="black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923928" y="1052736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مق</a:t>
            </a:r>
            <a:endParaRPr lang="ar-KW" dirty="0">
              <a:solidFill>
                <a:prstClr val="black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059832" y="1052736"/>
            <a:ext cx="7569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KW" sz="54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1109841" y="3284984"/>
            <a:ext cx="56281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 × ل</a:t>
            </a:r>
            <a:r>
              <a:rPr lang="ar-KW" sz="40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KW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=  مق × ل</a:t>
            </a:r>
            <a:r>
              <a:rPr lang="ar-KW" sz="40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2833924" y="5517232"/>
            <a:ext cx="42583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× 20  =  مق × 10</a:t>
            </a:r>
            <a:endParaRPr lang="ar-KW" sz="36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996508" y="3428599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ar-KW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رابط مستقيم 13"/>
          <p:cNvCxnSpPr/>
          <p:nvPr/>
        </p:nvCxnSpPr>
        <p:spPr>
          <a:xfrm flipH="1">
            <a:off x="880385" y="3720987"/>
            <a:ext cx="111612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599201" y="3212976"/>
            <a:ext cx="1462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50×40 </a:t>
            </a:r>
            <a:endParaRPr lang="ar-KW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893352" y="3638927"/>
            <a:ext cx="870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474476" y="3420289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ar-KW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-540568" y="3429000"/>
            <a:ext cx="1148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ar-KW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سم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267744" y="3397822"/>
            <a:ext cx="566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KW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2843808" y="2996952"/>
            <a:ext cx="45719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white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1262241" y="5025370"/>
            <a:ext cx="56281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 × ل</a:t>
            </a:r>
            <a:r>
              <a:rPr lang="ar-KW" sz="40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KW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=  مق × ل</a:t>
            </a:r>
            <a:r>
              <a:rPr lang="ar-KW" sz="40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5668916" y="623429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ar-KW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رابط مستقيم 24"/>
          <p:cNvCxnSpPr/>
          <p:nvPr/>
        </p:nvCxnSpPr>
        <p:spPr>
          <a:xfrm flipH="1">
            <a:off x="4552793" y="6526685"/>
            <a:ext cx="111612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ستطيل 25"/>
          <p:cNvSpPr/>
          <p:nvPr/>
        </p:nvSpPr>
        <p:spPr>
          <a:xfrm>
            <a:off x="4271609" y="6018674"/>
            <a:ext cx="1462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50×20 </a:t>
            </a:r>
            <a:endParaRPr lang="ar-KW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4565760" y="6444625"/>
            <a:ext cx="870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sp>
        <p:nvSpPr>
          <p:cNvPr id="28" name="مستطيل 27"/>
          <p:cNvSpPr/>
          <p:nvPr/>
        </p:nvSpPr>
        <p:spPr>
          <a:xfrm>
            <a:off x="4146884" y="622598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ar-KW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2267744" y="6234698"/>
            <a:ext cx="2012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ar-KW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نيوتن</a:t>
            </a:r>
          </a:p>
        </p:txBody>
      </p:sp>
      <p:sp>
        <p:nvSpPr>
          <p:cNvPr id="30" name="مستطيل 29"/>
          <p:cNvSpPr/>
          <p:nvPr/>
        </p:nvSpPr>
        <p:spPr>
          <a:xfrm>
            <a:off x="6001077" y="6165304"/>
            <a:ext cx="659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مق</a:t>
            </a:r>
            <a:endParaRPr lang="ar-KW" sz="36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996508" y="3934797"/>
            <a:ext cx="496163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× 40  =  100 × </a:t>
            </a:r>
            <a:endParaRPr lang="ar-KW" sz="36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2853691" y="3861048"/>
            <a:ext cx="566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KW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3" name="مربع نص 32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6192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5" grpId="0"/>
      <p:bldP spid="16" grpId="0"/>
      <p:bldP spid="17" grpId="0"/>
      <p:bldP spid="19" grpId="0"/>
      <p:bldP spid="20" grpId="0"/>
      <p:bldP spid="21" grpId="0" animBg="1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2848" t="25695" r="11285" b="11111"/>
          <a:stretch/>
        </p:blipFill>
        <p:spPr bwMode="auto">
          <a:xfrm>
            <a:off x="179513" y="188640"/>
            <a:ext cx="8856984" cy="6552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749009" y="1268760"/>
            <a:ext cx="3674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H_Roq'a" pitchFamily="2" charset="-78"/>
              </a:rPr>
              <a:t>2</a:t>
            </a:r>
            <a:endParaRPr lang="ar-KW" sz="5400" dirty="0">
              <a:solidFill>
                <a:prstClr val="black"/>
              </a:solidFill>
              <a:cs typeface="SH_Roq'a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07704" y="2276872"/>
            <a:ext cx="6012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لأنها توفر الجهد لأن ذراع القوة أكبر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5724128" y="3330488"/>
            <a:ext cx="50405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white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39552" y="3717032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لأنه رافعة من النوع الثالث و الباقي أول</a:t>
            </a:r>
            <a:endParaRPr lang="ar-KW" sz="3200" dirty="0">
              <a:solidFill>
                <a:srgbClr val="7030A0"/>
              </a:solidFill>
              <a:cs typeface="PT Bold Heading" pitchFamily="2" charset="-78"/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3275856" y="4299847"/>
            <a:ext cx="1160913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white"/>
              </a:solidFill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6380584" y="5301208"/>
            <a:ext cx="1313927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white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39552" y="4716433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لأنه رافعة من النوع الثاني و الباقي ثالث</a:t>
            </a:r>
            <a:endParaRPr lang="ar-KW" sz="3200" dirty="0">
              <a:solidFill>
                <a:srgbClr val="7030A0"/>
              </a:solidFill>
              <a:cs typeface="PT Bold Heading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67544" y="5733256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لأنه رافعة من النوع الأول و الباقي ثاني</a:t>
            </a:r>
            <a:endParaRPr lang="ar-KW" sz="3200" dirty="0">
              <a:solidFill>
                <a:srgbClr val="7030A0"/>
              </a:solidFill>
              <a:cs typeface="PT Bold Heading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728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 animBg="1"/>
      <p:bldP spid="10" grpId="0" animBg="1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4584" t="22840" r="12268" b="4937"/>
          <a:stretch/>
        </p:blipFill>
        <p:spPr bwMode="auto">
          <a:xfrm>
            <a:off x="72008" y="188640"/>
            <a:ext cx="9036496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542138" y="3892986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100</a:t>
            </a:r>
            <a:endParaRPr lang="ar-KW" sz="20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684017" y="4093041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50</a:t>
            </a:r>
            <a:endParaRPr lang="ar-KW" sz="20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735379" y="4242574"/>
            <a:ext cx="550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33.3</a:t>
            </a:r>
            <a:endParaRPr lang="ar-KW" sz="16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934229" y="4613066"/>
            <a:ext cx="51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ACS  Yaqout Extra Bold" pitchFamily="2" charset="-78"/>
              </a:rPr>
              <a:t>25</a:t>
            </a:r>
            <a:endParaRPr lang="ar-KW" sz="2000" dirty="0">
              <a:solidFill>
                <a:prstClr val="black"/>
              </a:solidFill>
              <a:cs typeface="ACS  Yaqout Extra Bold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149165" y="5909524"/>
            <a:ext cx="742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قلت</a:t>
            </a:r>
            <a:endParaRPr lang="ar-KW" sz="28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8060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5047" t="26543" r="12500" b="9568"/>
          <a:stretch/>
        </p:blipFill>
        <p:spPr bwMode="auto">
          <a:xfrm>
            <a:off x="35496" y="116632"/>
            <a:ext cx="9036496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259632" y="2780928"/>
            <a:ext cx="351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</a:t>
            </a:r>
            <a:endParaRPr lang="ar-KW" dirty="0">
              <a:solidFill>
                <a:prstClr val="black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04806" y="2566645"/>
            <a:ext cx="466794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ق</a:t>
            </a:r>
            <a:endParaRPr lang="ar-KW" dirty="0">
              <a:solidFill>
                <a:prstClr val="black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040637" y="2564904"/>
            <a:ext cx="659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مق</a:t>
            </a:r>
            <a:endParaRPr lang="ar-KW" dirty="0">
              <a:solidFill>
                <a:prstClr val="black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835696" y="5013176"/>
            <a:ext cx="41895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white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115616" y="4869160"/>
            <a:ext cx="41895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white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571254" y="2888069"/>
            <a:ext cx="512718" cy="10888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971600" y="2889810"/>
            <a:ext cx="512718" cy="10888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white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827584" y="2204864"/>
            <a:ext cx="6078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0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</a:t>
            </a:r>
            <a:r>
              <a:rPr lang="ar-KW" sz="4000" b="1" baseline="-2500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1</a:t>
            </a:r>
            <a:endParaRPr lang="ar-KW" dirty="0">
              <a:solidFill>
                <a:prstClr val="black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499990" y="2231368"/>
            <a:ext cx="6078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0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</a:t>
            </a:r>
            <a:r>
              <a:rPr lang="ar-KW" sz="4000" b="1" baseline="-2500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2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2072089" y="4284385"/>
            <a:ext cx="2787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نصف قطر البكرة 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0" y="6021288"/>
            <a:ext cx="77590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لأن محور الارتكاز (م) يقع بين القوة (ق) و المقاومة (مق)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636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3194" t="24691" r="11805" b="895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3563888" y="2952240"/>
            <a:ext cx="202635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</a:t>
            </a:r>
            <a:r>
              <a:rPr lang="ar-KW" sz="4000" b="1" baseline="-2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1</a:t>
            </a:r>
            <a:r>
              <a:rPr lang="ar-KW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= ل</a:t>
            </a:r>
            <a:r>
              <a:rPr lang="ar-KW" sz="4000" b="1" baseline="-2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2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038541" y="3009146"/>
            <a:ext cx="238639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</a:t>
            </a:r>
            <a:r>
              <a:rPr lang="ar-KW" sz="4000" b="1" baseline="-2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1</a:t>
            </a:r>
            <a:r>
              <a:rPr lang="ar-KW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= 2 ل</a:t>
            </a:r>
            <a:r>
              <a:rPr lang="ar-KW" sz="4000" b="1" baseline="-2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2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067944" y="2124145"/>
            <a:ext cx="1512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من أعلى</a:t>
            </a:r>
            <a:endParaRPr lang="ar-KW" sz="32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502931" y="3433669"/>
            <a:ext cx="202635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ق = مق</a:t>
            </a:r>
            <a:endParaRPr lang="ar-KW" sz="4000" b="1" baseline="-25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 flipH="1">
            <a:off x="2212722" y="3816336"/>
            <a:ext cx="43204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2195736" y="3156930"/>
            <a:ext cx="377026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ar-KW" sz="40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1</a:t>
            </a:r>
            <a:endParaRPr lang="ar-KW" dirty="0">
              <a:solidFill>
                <a:srgbClr val="00B05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209687" y="3645024"/>
            <a:ext cx="377026" cy="50270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ar-KW" sz="40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2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2965995" y="4027417"/>
            <a:ext cx="27363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لا توفر الجهد</a:t>
            </a:r>
            <a:endParaRPr lang="ar-KW" sz="3200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1619672" y="2115952"/>
            <a:ext cx="1512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من أسفل</a:t>
            </a:r>
            <a:endParaRPr lang="ar-KW" sz="32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3419872" y="2628201"/>
            <a:ext cx="22322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مكانها ثابت</a:t>
            </a:r>
            <a:endParaRPr lang="ar-KW" sz="32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1331640" y="2564904"/>
            <a:ext cx="22322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تتحرك مع الثقل</a:t>
            </a:r>
            <a:endParaRPr lang="ar-KW" sz="32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198908" y="3439196"/>
            <a:ext cx="22322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ق=    مق</a:t>
            </a:r>
            <a:endParaRPr lang="ar-KW" sz="4000" b="1" baseline="-25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1547664" y="4068361"/>
            <a:ext cx="18072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توفر الجهد</a:t>
            </a:r>
            <a:endParaRPr lang="ar-KW" sz="3200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4012053" y="4500409"/>
            <a:ext cx="120801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الأول</a:t>
            </a:r>
            <a:endParaRPr lang="ar-KW" sz="3200" b="1" baseline="-25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1779805" y="4509120"/>
            <a:ext cx="120801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الثاني</a:t>
            </a:r>
            <a:endParaRPr lang="ar-KW" sz="3200" b="1" baseline="-25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252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7129" t="23457" r="12731" b="6481"/>
          <a:stretch/>
        </p:blipFill>
        <p:spPr bwMode="auto">
          <a:xfrm>
            <a:off x="0" y="188640"/>
            <a:ext cx="8964488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5148064" y="2185700"/>
            <a:ext cx="48122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</a:t>
            </a:r>
            <a:r>
              <a:rPr lang="ar-KW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1</a:t>
            </a:r>
            <a:endParaRPr lang="ar-KW" sz="2800" dirty="0">
              <a:solidFill>
                <a:prstClr val="black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683067" y="2185700"/>
            <a:ext cx="48122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</a:t>
            </a:r>
            <a:r>
              <a:rPr lang="ar-KW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2</a:t>
            </a:r>
            <a:endParaRPr lang="ar-KW" sz="2800" dirty="0">
              <a:solidFill>
                <a:prstClr val="black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498491" y="3429000"/>
            <a:ext cx="48122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</a:t>
            </a:r>
            <a:r>
              <a:rPr lang="ar-KW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1</a:t>
            </a:r>
            <a:endParaRPr lang="ar-KW" sz="2800" dirty="0">
              <a:solidFill>
                <a:prstClr val="black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131840" y="3553852"/>
            <a:ext cx="48122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</a:t>
            </a:r>
            <a:r>
              <a:rPr lang="ar-KW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2</a:t>
            </a:r>
            <a:endParaRPr lang="ar-KW" sz="2800" dirty="0">
              <a:solidFill>
                <a:prstClr val="black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648593" y="4797152"/>
            <a:ext cx="148016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الثابتة</a:t>
            </a:r>
            <a:endParaRPr lang="ar-KW" sz="4000" b="1" baseline="-25000" dirty="0">
              <a:solidFill>
                <a:srgbClr val="4BAC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283968" y="5313402"/>
            <a:ext cx="184020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المتحركة</a:t>
            </a:r>
            <a:endParaRPr lang="ar-KW" sz="4000" b="1" baseline="-25000" dirty="0">
              <a:solidFill>
                <a:srgbClr val="4BAC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635896" y="5949280"/>
            <a:ext cx="148016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10</a:t>
            </a:r>
            <a:endParaRPr lang="ar-KW" sz="4000" b="1" baseline="-25000" dirty="0">
              <a:solidFill>
                <a:srgbClr val="4BAC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112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4584" t="22530" r="12732" b="16358"/>
          <a:stretch/>
        </p:blipFill>
        <p:spPr bwMode="auto">
          <a:xfrm>
            <a:off x="0" y="116632"/>
            <a:ext cx="9036496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4211960" y="972017"/>
            <a:ext cx="19167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نصف قطر</a:t>
            </a:r>
            <a:endParaRPr lang="ar-KW" sz="3200" b="1" baseline="-25000" dirty="0">
              <a:solidFill>
                <a:srgbClr val="4BAC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059832" y="4941168"/>
            <a:ext cx="184020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الأول</a:t>
            </a:r>
            <a:endParaRPr lang="ar-KW" sz="4000" b="1" baseline="-25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707904" y="188640"/>
            <a:ext cx="148016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5</a:t>
            </a:r>
            <a:endParaRPr lang="ar-KW" sz="4000" b="1" baseline="-25000" dirty="0">
              <a:solidFill>
                <a:srgbClr val="4BAC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331640" y="972017"/>
            <a:ext cx="19167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نصف قطر</a:t>
            </a:r>
            <a:endParaRPr lang="ar-KW" sz="3200" b="1" baseline="-25000" dirty="0">
              <a:solidFill>
                <a:srgbClr val="4BAC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364360" y="1692097"/>
            <a:ext cx="19167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</a:t>
            </a:r>
            <a:r>
              <a:rPr lang="ar-KW" sz="3200" b="1" baseline="-25000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2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572000" y="2204864"/>
            <a:ext cx="111079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قطر</a:t>
            </a:r>
            <a:endParaRPr lang="ar-KW" sz="48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259632" y="2327974"/>
            <a:ext cx="19167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نصف قطر</a:t>
            </a:r>
            <a:endParaRPr lang="ar-KW" sz="32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139952" y="2988241"/>
            <a:ext cx="19167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2 ل</a:t>
            </a:r>
            <a:r>
              <a:rPr lang="ar-KW" sz="3200" b="1" baseline="-25000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2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4815445" y="3636313"/>
            <a:ext cx="19167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لا توفر</a:t>
            </a:r>
            <a:endParaRPr lang="ar-KW" sz="3200" b="1" baseline="-25000" dirty="0">
              <a:solidFill>
                <a:srgbClr val="4BAC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499992" y="4365104"/>
            <a:ext cx="19167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توفر</a:t>
            </a:r>
            <a:endParaRPr lang="ar-KW" sz="32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915816" y="5673442"/>
            <a:ext cx="184020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الثاني</a:t>
            </a:r>
            <a:endParaRPr lang="ar-KW" sz="4000" b="1" baseline="-25000" dirty="0">
              <a:solidFill>
                <a:srgbClr val="4BAC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091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2037" t="21913" r="11343" b="15741"/>
          <a:stretch/>
        </p:blipFill>
        <p:spPr bwMode="auto">
          <a:xfrm>
            <a:off x="72008" y="44624"/>
            <a:ext cx="9036496" cy="674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1909460" y="3068960"/>
            <a:ext cx="72008" cy="14401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white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2313248" y="4006820"/>
            <a:ext cx="72008" cy="14401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white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2713044" y="4467608"/>
            <a:ext cx="72008" cy="14401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white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909460" y="3212976"/>
            <a:ext cx="7200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white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313248" y="4113076"/>
            <a:ext cx="72008" cy="9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white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713044" y="4611624"/>
            <a:ext cx="72008" cy="401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white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563888" y="5935082"/>
            <a:ext cx="795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قلت</a:t>
            </a:r>
            <a:endParaRPr lang="ar-KW" dirty="0">
              <a:solidFill>
                <a:prstClr val="black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5117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3020" t="23842" r="11806" b="11111"/>
          <a:stretch/>
        </p:blipFill>
        <p:spPr bwMode="auto">
          <a:xfrm>
            <a:off x="107505" y="188640"/>
            <a:ext cx="8856984" cy="6552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995936" y="4870901"/>
            <a:ext cx="444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3</a:t>
            </a:r>
            <a:endParaRPr lang="ar-KW" dirty="0">
              <a:solidFill>
                <a:prstClr val="black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95536" y="5517232"/>
            <a:ext cx="70567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لارتفاع قراءة السائل داخل الترمومتر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08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5798" t="22917" r="12674" b="5324"/>
          <a:stretch/>
        </p:blipFill>
        <p:spPr bwMode="auto">
          <a:xfrm>
            <a:off x="144016" y="188640"/>
            <a:ext cx="8892480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195736" y="1033572"/>
            <a:ext cx="531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  <a:cs typeface="PT Bold Heading" pitchFamily="2" charset="-78"/>
              </a:rPr>
              <a:t>تأمين الحصول على الغذاء</a:t>
            </a:r>
            <a:endParaRPr lang="ar-KW" sz="28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95736" y="1465620"/>
            <a:ext cx="531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800" b="1" dirty="0">
                <a:solidFill>
                  <a:srgbClr val="4F81BD">
                    <a:lumMod val="75000"/>
                  </a:srgbClr>
                </a:solidFill>
                <a:cs typeface="PT Bold Heading" pitchFamily="2" charset="-78"/>
              </a:rPr>
              <a:t>الحركة و الهروب من الأعداء</a:t>
            </a:r>
            <a:endParaRPr lang="ar-KW" sz="2800" dirty="0">
              <a:solidFill>
                <a:srgbClr val="4F81BD">
                  <a:lumMod val="75000"/>
                </a:srgbClr>
              </a:solidFill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195736" y="1969676"/>
            <a:ext cx="531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800" b="1" dirty="0">
                <a:solidFill>
                  <a:srgbClr val="F79646">
                    <a:lumMod val="50000"/>
                  </a:srgbClr>
                </a:solidFill>
                <a:cs typeface="PT Bold Heading" pitchFamily="2" charset="-78"/>
              </a:rPr>
              <a:t>التلاؤم مع الظروف البيئية المختلفة</a:t>
            </a:r>
            <a:endParaRPr lang="ar-KW" sz="2800" dirty="0">
              <a:solidFill>
                <a:srgbClr val="F79646">
                  <a:lumMod val="50000"/>
                </a:srgbClr>
              </a:solidFill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123728" y="3193812"/>
            <a:ext cx="531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  <a:cs typeface="PT Bold Heading" pitchFamily="2" charset="-78"/>
              </a:rPr>
              <a:t>للبحث عن الماء</a:t>
            </a:r>
            <a:endParaRPr lang="ar-KW" sz="28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547664" y="4149080"/>
            <a:ext cx="5958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  <a:cs typeface="PT Bold Heading" pitchFamily="2" charset="-78"/>
              </a:rPr>
              <a:t>للهروب من شدة الحر ، و للبحث عن الطعام</a:t>
            </a:r>
            <a:endParaRPr lang="ar-KW" sz="28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195736" y="5157192"/>
            <a:ext cx="531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  <a:cs typeface="PT Bold Heading" pitchFamily="2" charset="-78"/>
              </a:rPr>
              <a:t>ليساعدها على التخفي من الأعداء</a:t>
            </a:r>
            <a:endParaRPr lang="ar-KW" sz="28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123728" y="6165304"/>
            <a:ext cx="531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  <a:cs typeface="PT Bold Heading" pitchFamily="2" charset="-78"/>
              </a:rPr>
              <a:t>لتحميه من شدة البرد</a:t>
            </a:r>
            <a:endParaRPr lang="ar-KW" sz="28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4592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1632" t="22222" r="12152" b="8102"/>
          <a:stretch/>
        </p:blipFill>
        <p:spPr bwMode="auto">
          <a:xfrm>
            <a:off x="251520" y="188640"/>
            <a:ext cx="8784976" cy="6336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7092280" y="1340768"/>
            <a:ext cx="14847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الحرارة</a:t>
            </a:r>
            <a:endParaRPr lang="ar-KW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796136" y="1897668"/>
            <a:ext cx="2645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درجة الحرارة</a:t>
            </a:r>
            <a:endParaRPr lang="ar-KW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076056" y="4653136"/>
            <a:ext cx="10502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عازل</a:t>
            </a:r>
            <a:endParaRPr lang="ar-KW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551642" y="4705980"/>
            <a:ext cx="2164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رديء التوصيل</a:t>
            </a:r>
            <a:endParaRPr lang="ar-KW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11560" y="4725144"/>
            <a:ext cx="2021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جيد التوصيل</a:t>
            </a:r>
            <a:endParaRPr lang="ar-KW" sz="2800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827584" y="5949280"/>
            <a:ext cx="7613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لأن الأسفلت مادة سوداء تمتص الحرارة و تسخن بسرعة</a:t>
            </a:r>
            <a:endParaRPr lang="ar-KW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40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2327" t="25463" r="10764" b="14584"/>
          <a:stretch/>
        </p:blipFill>
        <p:spPr bwMode="auto">
          <a:xfrm>
            <a:off x="107504" y="188640"/>
            <a:ext cx="8928992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5004048" y="1556792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التوصيل</a:t>
            </a:r>
            <a:endParaRPr lang="ar-KW" dirty="0">
              <a:solidFill>
                <a:prstClr val="black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131840" y="1556792"/>
            <a:ext cx="1035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الحمل</a:t>
            </a:r>
            <a:endParaRPr lang="ar-KW" dirty="0">
              <a:solidFill>
                <a:prstClr val="black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27584" y="1558533"/>
            <a:ext cx="1314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الإشعاع</a:t>
            </a:r>
            <a:endParaRPr lang="ar-KW" dirty="0">
              <a:solidFill>
                <a:prstClr val="black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712517" y="2350620"/>
            <a:ext cx="1803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المواد الصلبة</a:t>
            </a:r>
            <a:endParaRPr lang="ar-KW" sz="2800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599604" y="2391271"/>
            <a:ext cx="2188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السوائل و الغازات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51701" y="2350621"/>
            <a:ext cx="2004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لا يحتاج لوسط</a:t>
            </a:r>
          </a:p>
        </p:txBody>
      </p:sp>
      <p:cxnSp>
        <p:nvCxnSpPr>
          <p:cNvPr id="12" name="رابط كسهم مستقيم 11"/>
          <p:cNvCxnSpPr/>
          <p:nvPr/>
        </p:nvCxnSpPr>
        <p:spPr>
          <a:xfrm flipV="1">
            <a:off x="1979712" y="3861048"/>
            <a:ext cx="162656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 flipV="1">
            <a:off x="1691680" y="3843672"/>
            <a:ext cx="162656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2411760" y="3861048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1259632" y="3987688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2771800" y="5445224"/>
            <a:ext cx="4747349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KW" sz="2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لأن الهواء البارد ثقيل يتجه لأسفل مبردا كل الغرفة .</a:t>
            </a:r>
            <a:endParaRPr lang="ar-KW" sz="2800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806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1806" t="22917" r="10937" b="12731"/>
          <a:stretch/>
        </p:blipFill>
        <p:spPr bwMode="auto">
          <a:xfrm>
            <a:off x="179513" y="188640"/>
            <a:ext cx="8784976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5292080" y="2616007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التوصيل</a:t>
            </a:r>
            <a:endParaRPr lang="ar-KW" dirty="0">
              <a:solidFill>
                <a:prstClr val="black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419872" y="2616007"/>
            <a:ext cx="1035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الحمل</a:t>
            </a:r>
            <a:endParaRPr lang="ar-KW" dirty="0">
              <a:solidFill>
                <a:prstClr val="black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115616" y="2617748"/>
            <a:ext cx="1314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الإشعاع</a:t>
            </a:r>
            <a:endParaRPr lang="ar-KW" dirty="0">
              <a:solidFill>
                <a:prstClr val="black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174568" y="3265820"/>
            <a:ext cx="16898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المواد الصلبة</a:t>
            </a:r>
            <a:endParaRPr lang="ar-KW" sz="2600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959644" y="3265820"/>
            <a:ext cx="2188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السوائل و الغازات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767725" y="3212976"/>
            <a:ext cx="2004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لا يحتاج لوسط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79513" y="5445224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ترتفع نشارة الخشب في وسط الإناء لأعلى و تهبط عند جوانبه .</a:t>
            </a:r>
            <a:endParaRPr lang="ar-KW" sz="26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23529" y="5960893"/>
            <a:ext cx="75608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لانتقال الحرارة في السوائل بطريقة الحمل . </a:t>
            </a:r>
            <a:r>
              <a:rPr lang="ar-KW" sz="26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( تيارات الحمل )</a:t>
            </a:r>
            <a:endParaRPr lang="ar-KW" sz="2600" dirty="0">
              <a:solidFill>
                <a:srgbClr val="00B050"/>
              </a:solidFill>
              <a:cs typeface="PT Bold Heading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909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2327" t="28010" r="11979" b="7639"/>
          <a:stretch/>
        </p:blipFill>
        <p:spPr bwMode="auto">
          <a:xfrm>
            <a:off x="179512" y="260648"/>
            <a:ext cx="8784976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V="1">
            <a:off x="7380312" y="2060848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V="1">
            <a:off x="7532712" y="2213248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V="1">
            <a:off x="7685112" y="2365648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6025412" y="2548136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6177812" y="2700536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6330212" y="2852936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1187624" y="2060848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1340024" y="2213248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1492424" y="2365648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V="1">
            <a:off x="3491880" y="2188096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V="1">
            <a:off x="3644280" y="2340496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V="1">
            <a:off x="3796680" y="2492896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/>
          <p:cNvSpPr/>
          <p:nvPr/>
        </p:nvSpPr>
        <p:spPr>
          <a:xfrm>
            <a:off x="1907704" y="4788441"/>
            <a:ext cx="1013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موصل</a:t>
            </a:r>
            <a:endParaRPr lang="ar-KW" dirty="0">
              <a:solidFill>
                <a:prstClr val="black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979712" y="4428401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عازل</a:t>
            </a:r>
            <a:endParaRPr lang="ar-KW" dirty="0">
              <a:solidFill>
                <a:srgbClr val="7030A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259632" y="5085184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رديء التوصيل</a:t>
            </a:r>
            <a:endParaRPr lang="ar-KW" dirty="0">
              <a:solidFill>
                <a:srgbClr val="0070C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1281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1285" t="24769" r="11285" b="12731"/>
          <a:stretch/>
        </p:blipFill>
        <p:spPr bwMode="auto">
          <a:xfrm>
            <a:off x="179512" y="188640"/>
            <a:ext cx="8784975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 flipV="1">
            <a:off x="3461142" y="3239350"/>
            <a:ext cx="1398890" cy="1896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 flipV="1">
            <a:off x="3461141" y="3087157"/>
            <a:ext cx="1470899" cy="1521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 flipV="1">
            <a:off x="3498217" y="2924944"/>
            <a:ext cx="1433823" cy="1622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4139952" y="1556792"/>
            <a:ext cx="288870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4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نسيم البحر</a:t>
            </a:r>
          </a:p>
        </p:txBody>
      </p:sp>
      <p:sp>
        <p:nvSpPr>
          <p:cNvPr id="9" name="قوس 8"/>
          <p:cNvSpPr/>
          <p:nvPr/>
        </p:nvSpPr>
        <p:spPr>
          <a:xfrm>
            <a:off x="2267744" y="2385274"/>
            <a:ext cx="216024" cy="1403766"/>
          </a:xfrm>
          <a:prstGeom prst="arc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black"/>
              </a:solidFill>
            </a:endParaRPr>
          </a:p>
        </p:txBody>
      </p:sp>
      <p:sp>
        <p:nvSpPr>
          <p:cNvPr id="10" name="قوس 9"/>
          <p:cNvSpPr/>
          <p:nvPr/>
        </p:nvSpPr>
        <p:spPr>
          <a:xfrm>
            <a:off x="2483767" y="2431728"/>
            <a:ext cx="219979" cy="1523975"/>
          </a:xfrm>
          <a:prstGeom prst="arc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black"/>
              </a:solidFill>
            </a:endParaRPr>
          </a:p>
        </p:txBody>
      </p:sp>
      <p:sp>
        <p:nvSpPr>
          <p:cNvPr id="11" name="قوس 10"/>
          <p:cNvSpPr/>
          <p:nvPr/>
        </p:nvSpPr>
        <p:spPr>
          <a:xfrm>
            <a:off x="2703746" y="2392171"/>
            <a:ext cx="216025" cy="1563532"/>
          </a:xfrm>
          <a:prstGeom prst="arc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black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364088" y="2326233"/>
            <a:ext cx="16716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النهار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3487688" y="2544385"/>
            <a:ext cx="14443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KW"/>
            </a:defPPr>
            <a:lvl1pPr>
              <a:defRPr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defRPr>
            </a:lvl1pPr>
          </a:lstStyle>
          <a:p>
            <a:r>
              <a:rPr lang="ar-KW" dirty="0">
                <a:solidFill>
                  <a:srgbClr val="FF0000"/>
                </a:solidFill>
              </a:rPr>
              <a:t>هواء بارد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1981571" y="1970063"/>
            <a:ext cx="14443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هواء ساخن</a:t>
            </a:r>
          </a:p>
        </p:txBody>
      </p:sp>
      <p:cxnSp>
        <p:nvCxnSpPr>
          <p:cNvPr id="22" name="رابط كسهم مستقيم 21"/>
          <p:cNvCxnSpPr/>
          <p:nvPr/>
        </p:nvCxnSpPr>
        <p:spPr>
          <a:xfrm>
            <a:off x="1763688" y="5488831"/>
            <a:ext cx="1296144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>
            <a:off x="1835696" y="5663877"/>
            <a:ext cx="976062" cy="1187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/>
          <p:nvPr/>
        </p:nvCxnSpPr>
        <p:spPr>
          <a:xfrm>
            <a:off x="1763688" y="5332633"/>
            <a:ext cx="1548172" cy="1561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5004048" y="4221088"/>
            <a:ext cx="20246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نسيم البر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5004048" y="5013176"/>
            <a:ext cx="20246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الليل</a:t>
            </a:r>
          </a:p>
        </p:txBody>
      </p:sp>
      <p:sp>
        <p:nvSpPr>
          <p:cNvPr id="27" name="مربع نص 26"/>
          <p:cNvSpPr txBox="1"/>
          <p:nvPr/>
        </p:nvSpPr>
        <p:spPr>
          <a:xfrm rot="21379463">
            <a:off x="3511306" y="4786733"/>
            <a:ext cx="16623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KW"/>
            </a:defPPr>
            <a:lvl1pPr>
              <a:defRPr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defRPr>
            </a:lvl1pPr>
          </a:lstStyle>
          <a:p>
            <a:r>
              <a:rPr lang="ar-KW" dirty="0"/>
              <a:t>هواء ساخن</a:t>
            </a:r>
          </a:p>
        </p:txBody>
      </p:sp>
      <p:sp>
        <p:nvSpPr>
          <p:cNvPr id="28" name="مربع نص 27"/>
          <p:cNvSpPr txBox="1"/>
          <p:nvPr/>
        </p:nvSpPr>
        <p:spPr>
          <a:xfrm rot="420452">
            <a:off x="1802742" y="4928801"/>
            <a:ext cx="12335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KW"/>
            </a:defPPr>
            <a:lvl1pPr>
              <a:defRPr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defRPr>
            </a:lvl1pPr>
          </a:lstStyle>
          <a:p>
            <a:r>
              <a:rPr lang="ar-KW" dirty="0"/>
              <a:t>هواء بارد</a:t>
            </a:r>
          </a:p>
        </p:txBody>
      </p:sp>
      <p:sp>
        <p:nvSpPr>
          <p:cNvPr id="38" name="قوس 37"/>
          <p:cNvSpPr/>
          <p:nvPr/>
        </p:nvSpPr>
        <p:spPr>
          <a:xfrm>
            <a:off x="4424029" y="5157192"/>
            <a:ext cx="216024" cy="1403766"/>
          </a:xfrm>
          <a:prstGeom prst="arc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black"/>
              </a:solidFill>
            </a:endParaRPr>
          </a:p>
        </p:txBody>
      </p:sp>
      <p:sp>
        <p:nvSpPr>
          <p:cNvPr id="39" name="قوس 38"/>
          <p:cNvSpPr/>
          <p:nvPr/>
        </p:nvSpPr>
        <p:spPr>
          <a:xfrm>
            <a:off x="4640052" y="5203646"/>
            <a:ext cx="219979" cy="1523975"/>
          </a:xfrm>
          <a:prstGeom prst="arc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black"/>
              </a:solidFill>
            </a:endParaRPr>
          </a:p>
        </p:txBody>
      </p:sp>
      <p:sp>
        <p:nvSpPr>
          <p:cNvPr id="40" name="قوس 39"/>
          <p:cNvSpPr/>
          <p:nvPr/>
        </p:nvSpPr>
        <p:spPr>
          <a:xfrm>
            <a:off x="4860031" y="5164089"/>
            <a:ext cx="216025" cy="1563532"/>
          </a:xfrm>
          <a:prstGeom prst="arc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black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9034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25" grpId="0"/>
      <p:bldP spid="26" grpId="0"/>
      <p:bldP spid="27" grpId="0"/>
      <p:bldP spid="28" grpId="0"/>
      <p:bldP spid="38" grpId="0" animBg="1"/>
      <p:bldP spid="39" grpId="0" animBg="1"/>
      <p:bldP spid="4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3715" t="25926" r="13368" b="9259"/>
          <a:stretch/>
        </p:blipFill>
        <p:spPr bwMode="auto">
          <a:xfrm>
            <a:off x="107504" y="260648"/>
            <a:ext cx="8856984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4968157" y="2060848"/>
            <a:ext cx="11160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طاقة</a:t>
            </a:r>
            <a:endParaRPr lang="ar-KW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339752" y="2659559"/>
            <a:ext cx="24841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طاقة وضع</a:t>
            </a:r>
            <a:endParaRPr lang="ar-KW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492152" y="3429000"/>
            <a:ext cx="24841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طاقة حركة</a:t>
            </a:r>
            <a:endParaRPr lang="ar-KW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951933" y="4149080"/>
            <a:ext cx="24841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 وضع</a:t>
            </a:r>
            <a:endParaRPr lang="ar-KW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83568" y="4099719"/>
            <a:ext cx="24841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 حركة</a:t>
            </a:r>
            <a:endParaRPr lang="ar-KW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004048" y="4869160"/>
            <a:ext cx="24841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لا تُفنى</a:t>
            </a:r>
            <a:endParaRPr lang="ar-KW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-360435" y="5539879"/>
            <a:ext cx="2484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الميكانيكية</a:t>
            </a:r>
            <a:endParaRPr lang="ar-KW" sz="40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628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1979" t="25232" r="12152" b="8795"/>
          <a:stretch/>
        </p:blipFill>
        <p:spPr bwMode="auto">
          <a:xfrm>
            <a:off x="35496" y="116632"/>
            <a:ext cx="9036496" cy="6624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660232" y="6012577"/>
            <a:ext cx="1404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صوتية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744021" y="6063679"/>
            <a:ext cx="2700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ضوئية و صوتية</a:t>
            </a:r>
            <a:endParaRPr lang="ar-KW" sz="24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555776" y="6012577"/>
            <a:ext cx="1404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حرارية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95536" y="6002123"/>
            <a:ext cx="1404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حركية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626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3368" t="25231" r="12153" b="10649"/>
          <a:stretch/>
        </p:blipFill>
        <p:spPr bwMode="auto">
          <a:xfrm>
            <a:off x="107505" y="116632"/>
            <a:ext cx="8928992" cy="6624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203848" y="1844824"/>
            <a:ext cx="1404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ضوئية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0" y="1959223"/>
            <a:ext cx="2375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كهربية ثم ضوئية</a:t>
            </a:r>
            <a:endParaRPr lang="ar-KW" sz="24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251103" y="3861048"/>
            <a:ext cx="1404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كهربية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49896" y="3857138"/>
            <a:ext cx="1404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حرارية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49352" y="5517232"/>
            <a:ext cx="158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كيميائية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" y="5517232"/>
            <a:ext cx="2371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كهربية ثم ضوئية</a:t>
            </a:r>
            <a:endParaRPr lang="ar-KW" sz="24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975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1980" t="22685" r="11110" b="13889"/>
          <a:stretch/>
        </p:blipFill>
        <p:spPr bwMode="auto">
          <a:xfrm>
            <a:off x="107504" y="116632"/>
            <a:ext cx="892899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صورة 5"/>
          <p:cNvPicPr/>
          <p:nvPr/>
        </p:nvPicPr>
        <p:blipFill rotWithShape="1">
          <a:blip r:embed="rId3"/>
          <a:srcRect l="9202" t="30787" r="60243" b="46065"/>
          <a:stretch/>
        </p:blipFill>
        <p:spPr bwMode="auto">
          <a:xfrm>
            <a:off x="611560" y="2132856"/>
            <a:ext cx="3456384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صورة 7"/>
          <p:cNvPicPr/>
          <p:nvPr/>
        </p:nvPicPr>
        <p:blipFill rotWithShape="1">
          <a:blip r:embed="rId3"/>
          <a:srcRect l="9028" t="54630" r="60243" b="21528"/>
          <a:stretch/>
        </p:blipFill>
        <p:spPr bwMode="auto">
          <a:xfrm>
            <a:off x="611561" y="4248125"/>
            <a:ext cx="3456384" cy="1845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227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2673" t="25694" r="11980" b="11575"/>
          <a:stretch/>
        </p:blipFill>
        <p:spPr bwMode="auto">
          <a:xfrm>
            <a:off x="72009" y="188640"/>
            <a:ext cx="9036495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4499992" y="4941168"/>
            <a:ext cx="2700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وضع تثاقلية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19672" y="4941168"/>
            <a:ext cx="1404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حركية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652120" y="5661248"/>
            <a:ext cx="1404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كهربية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599726" y="5619261"/>
            <a:ext cx="1404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ضوئية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625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5105" t="22454" r="14583" b="24306"/>
          <a:stretch/>
        </p:blipFill>
        <p:spPr bwMode="auto">
          <a:xfrm>
            <a:off x="35496" y="404664"/>
            <a:ext cx="9036496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358008" y="1196752"/>
            <a:ext cx="531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  <a:cs typeface="PT Bold Heading" pitchFamily="2" charset="-78"/>
              </a:rPr>
              <a:t>لمحاكاة البيئة و للحماية من الأعداء</a:t>
            </a:r>
            <a:endParaRPr lang="ar-KW" sz="28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86000" y="2473732"/>
            <a:ext cx="531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  <a:cs typeface="PT Bold Heading" pitchFamily="2" charset="-78"/>
              </a:rPr>
              <a:t>حتى لا تتجمد بسبب البرد الشديد</a:t>
            </a:r>
            <a:endParaRPr lang="ar-KW" sz="28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421904" y="3769876"/>
            <a:ext cx="6318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  <a:cs typeface="PT Bold Heading" pitchFamily="2" charset="-78"/>
              </a:rPr>
              <a:t>حتى يستطيع التقاط الحشرات من لحاء الأشجار</a:t>
            </a:r>
            <a:endParaRPr lang="ar-KW" sz="28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691680" y="5066020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  <a:cs typeface="PT Bold Heading" pitchFamily="2" charset="-78"/>
              </a:rPr>
              <a:t>حتى يستطيع التمسك بالشجرة و يقف متزنا</a:t>
            </a:r>
            <a:endParaRPr lang="ar-KW" sz="28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706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2848" t="28935" r="12326" b="11111"/>
          <a:stretch/>
        </p:blipFill>
        <p:spPr bwMode="auto">
          <a:xfrm>
            <a:off x="72008" y="44624"/>
            <a:ext cx="9036496" cy="674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547664" y="1628800"/>
            <a:ext cx="3996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إهليليجية</a:t>
            </a:r>
            <a:r>
              <a:rPr lang="ar-K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  ( بيضاوية )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744021" y="2420888"/>
            <a:ext cx="1404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الشمس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-108520" y="2420888"/>
            <a:ext cx="2664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المجموعة الشمسية</a:t>
            </a:r>
            <a:endParaRPr lang="ar-KW" sz="28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940152" y="3122920"/>
            <a:ext cx="1404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أكبر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625616" y="3852337"/>
            <a:ext cx="1512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أحجامها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355976" y="4581128"/>
            <a:ext cx="1404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قلت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499992" y="5229200"/>
            <a:ext cx="1404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زادت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621970" y="6078836"/>
            <a:ext cx="1404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الثالث</a:t>
            </a:r>
            <a:endParaRPr lang="ar-KW" sz="24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3324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2500" t="22685" r="11979" b="7870"/>
          <a:stretch/>
        </p:blipFill>
        <p:spPr bwMode="auto">
          <a:xfrm>
            <a:off x="0" y="116632"/>
            <a:ext cx="9036496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7596336" y="1772816"/>
            <a:ext cx="702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3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076056" y="5661248"/>
            <a:ext cx="1404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هلال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596336" y="2340169"/>
            <a:ext cx="702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2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596336" y="2780928"/>
            <a:ext cx="702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1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596336" y="3276273"/>
            <a:ext cx="702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6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614394" y="3789040"/>
            <a:ext cx="702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4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7614394" y="4293096"/>
            <a:ext cx="702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5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411760" y="5661247"/>
            <a:ext cx="702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بدر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34082" y="5652537"/>
            <a:ext cx="1025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محاق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434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2326" t="25231" r="12153" b="9491"/>
          <a:stretch/>
        </p:blipFill>
        <p:spPr bwMode="auto">
          <a:xfrm>
            <a:off x="0" y="116632"/>
            <a:ext cx="9036496" cy="674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4504996" y="901216"/>
            <a:ext cx="1853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الكسوف</a:t>
            </a:r>
            <a:endParaRPr lang="ar-KW" sz="40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571256" y="3487316"/>
            <a:ext cx="2555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كسوف الشمس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472880" y="4767535"/>
            <a:ext cx="2555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كسوف كلي</a:t>
            </a:r>
            <a:endParaRPr lang="ar-KW" sz="24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456187" y="5949280"/>
            <a:ext cx="25559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كسوف جزئي</a:t>
            </a:r>
            <a:endParaRPr lang="ar-KW" sz="20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-324544" y="908720"/>
            <a:ext cx="2555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الخسوف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611560" y="3611643"/>
            <a:ext cx="2555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خسوف القمر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467544" y="4881396"/>
            <a:ext cx="2555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خسوف كلي</a:t>
            </a:r>
            <a:endParaRPr lang="ar-KW" sz="24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-180528" y="5963750"/>
            <a:ext cx="2555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خسوف جزئي</a:t>
            </a:r>
            <a:endParaRPr lang="ar-KW" sz="24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0557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2848" t="27083" r="11979" b="12268"/>
          <a:stretch/>
        </p:blipFill>
        <p:spPr bwMode="auto">
          <a:xfrm>
            <a:off x="107505" y="116632"/>
            <a:ext cx="8856984" cy="6669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107505" y="1340768"/>
            <a:ext cx="864095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K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نظرية تفترض انفجار لجسم فضائي هائل تفرق الى شظايا تكونت منها المجموعة الشمسية.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11560" y="3212976"/>
            <a:ext cx="79928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K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دوران الكواكب حول الشمس في مدارات بيضاوية</a:t>
            </a:r>
          </a:p>
          <a:p>
            <a:pPr>
              <a:lnSpc>
                <a:spcPct val="150000"/>
              </a:lnSpc>
            </a:pPr>
            <a:r>
              <a:rPr lang="ar-K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أي أن الشمس في مركز المجموعة الشمسية 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0" y="5157192"/>
            <a:ext cx="8676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 لوجود الماء و الهواء و اليابسة ، كما يوجد حول الأرض غلاف جوي يعزلها عن الفضاء الخارجي درجة حرارته مناسبة للحياة .</a:t>
            </a:r>
            <a:endParaRPr lang="en-US" sz="3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PT Bold Heading" pitchFamily="2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058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5625" t="27083" r="11458" b="15047"/>
          <a:stretch/>
        </p:blipFill>
        <p:spPr bwMode="auto">
          <a:xfrm>
            <a:off x="179512" y="260648"/>
            <a:ext cx="8856984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483768" y="2087188"/>
            <a:ext cx="531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  <a:cs typeface="PT Bold Heading" pitchFamily="2" charset="-78"/>
              </a:rPr>
              <a:t>لاختلاف نوع الغذاء</a:t>
            </a:r>
            <a:endParaRPr lang="ar-KW" sz="28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55576" y="3140968"/>
            <a:ext cx="70523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  <a:cs typeface="PT Bold Heading" pitchFamily="2" charset="-78"/>
              </a:rPr>
              <a:t>لوجود غشاء جلدي بين الأصابع ، و  الريش لا يبتل</a:t>
            </a:r>
            <a:endParaRPr lang="ar-KW" sz="28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779912" y="4725144"/>
            <a:ext cx="2153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  <a:cs typeface="PT Bold Heading" pitchFamily="2" charset="-78"/>
              </a:rPr>
              <a:t>مخروطي</a:t>
            </a:r>
            <a:endParaRPr lang="ar-KW" sz="28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71600" y="4725144"/>
            <a:ext cx="2081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  <a:cs typeface="PT Bold Heading" pitchFamily="2" charset="-78"/>
              </a:rPr>
              <a:t>التقاط البذور</a:t>
            </a:r>
            <a:endParaRPr lang="ar-KW" sz="28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563888" y="5354052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800" b="1" dirty="0">
                <a:solidFill>
                  <a:srgbClr val="0070C0"/>
                </a:solidFill>
                <a:cs typeface="PT Bold Heading" pitchFamily="2" charset="-78"/>
              </a:rPr>
              <a:t>حاد قوي مدبب</a:t>
            </a:r>
            <a:endParaRPr lang="ar-KW" sz="2800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834514" y="5341544"/>
            <a:ext cx="2657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800" b="1" dirty="0">
                <a:solidFill>
                  <a:srgbClr val="0070C0"/>
                </a:solidFill>
                <a:cs typeface="PT Bold Heading" pitchFamily="2" charset="-78"/>
              </a:rPr>
              <a:t>تمزيق لحم الفريسة</a:t>
            </a:r>
            <a:endParaRPr lang="ar-KW" sz="2800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491880" y="5858108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800" b="1" dirty="0">
                <a:solidFill>
                  <a:srgbClr val="F79646">
                    <a:lumMod val="50000"/>
                  </a:srgbClr>
                </a:solidFill>
                <a:cs typeface="PT Bold Heading" pitchFamily="2" charset="-78"/>
              </a:rPr>
              <a:t>عريض به صفائح مثقبة</a:t>
            </a:r>
            <a:endParaRPr lang="ar-KW" sz="2800" dirty="0">
              <a:solidFill>
                <a:srgbClr val="F79646">
                  <a:lumMod val="50000"/>
                </a:srgbClr>
              </a:solidFill>
              <a:cs typeface="PT Bold Heading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710072" y="5877272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800" b="1" dirty="0">
                <a:solidFill>
                  <a:srgbClr val="F79646">
                    <a:lumMod val="50000"/>
                  </a:srgbClr>
                </a:solidFill>
                <a:cs typeface="PT Bold Heading" pitchFamily="2" charset="-78"/>
              </a:rPr>
              <a:t>تصفية المواد من الماء</a:t>
            </a:r>
            <a:endParaRPr lang="ar-KW" sz="2800" dirty="0">
              <a:solidFill>
                <a:srgbClr val="F79646">
                  <a:lumMod val="50000"/>
                </a:srgbClr>
              </a:solidFill>
              <a:cs typeface="PT Bold Heading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616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3889" t="22917" r="12500" b="6481"/>
          <a:stretch/>
        </p:blipFill>
        <p:spPr bwMode="auto">
          <a:xfrm>
            <a:off x="107504" y="332656"/>
            <a:ext cx="8856984" cy="6336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524849" y="1340768"/>
            <a:ext cx="2839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cs typeface="PT Bold Heading" pitchFamily="2" charset="-78"/>
              </a:rPr>
              <a:t>الاحتباس الحراري</a:t>
            </a:r>
            <a:endParaRPr lang="ar-KW" sz="3200" dirty="0">
              <a:solidFill>
                <a:prstClr val="black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95537" y="2132856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cs typeface="PT Bold Heading" pitchFamily="2" charset="-78"/>
              </a:rPr>
              <a:t>حدوث ظاهرة الاحتباس الحراري</a:t>
            </a:r>
            <a:endParaRPr lang="ar-KW" sz="3200" dirty="0">
              <a:solidFill>
                <a:prstClr val="black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07504" y="2916233"/>
            <a:ext cx="82809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cs typeface="PT Bold Heading" pitchFamily="2" charset="-78"/>
              </a:rPr>
              <a:t>لها تأثير مباشر  ، تهددها بالانقراض أو بتغير سلوكها </a:t>
            </a:r>
          </a:p>
          <a:p>
            <a:r>
              <a:rPr lang="ar-KW" sz="3200" b="1" dirty="0">
                <a:solidFill>
                  <a:srgbClr val="FF0000"/>
                </a:solidFill>
                <a:cs typeface="PT Bold Heading" pitchFamily="2" charset="-78"/>
              </a:rPr>
              <a:t>كما يمكن أن تُغير مناخ الأرض .</a:t>
            </a:r>
            <a:endParaRPr lang="ar-KW" sz="3200" dirty="0">
              <a:solidFill>
                <a:prstClr val="black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855839" y="4788441"/>
            <a:ext cx="580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cs typeface="ACS  Yaqout Bold" pitchFamily="2" charset="-78"/>
              </a:rPr>
              <a:t>2</a:t>
            </a:r>
            <a:endParaRPr lang="ar-KW" sz="3200" dirty="0">
              <a:solidFill>
                <a:prstClr val="black"/>
              </a:solidFill>
              <a:cs typeface="ACS  Yaqout Bold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779912" y="4329021"/>
            <a:ext cx="580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1</a:t>
            </a:r>
            <a:endParaRPr lang="ar-KW" sz="3200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071863" y="5148481"/>
            <a:ext cx="580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1</a:t>
            </a:r>
            <a:endParaRPr lang="ar-KW" sz="3200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723973" y="5498068"/>
            <a:ext cx="2504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  <a:cs typeface="PT Bold Heading" pitchFamily="2" charset="-78"/>
              </a:rPr>
              <a:t>الاحتباس الحراري</a:t>
            </a:r>
            <a:endParaRPr lang="ar-KW" sz="2800" dirty="0">
              <a:solidFill>
                <a:prstClr val="black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5511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3021" t="21991" r="12153" b="23148"/>
          <a:stretch/>
        </p:blipFill>
        <p:spPr bwMode="auto">
          <a:xfrm>
            <a:off x="144016" y="188640"/>
            <a:ext cx="8892480" cy="6480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5724128" y="1484784"/>
            <a:ext cx="1976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C00000"/>
                </a:solidFill>
                <a:cs typeface="AF_Taif Normal" pitchFamily="2" charset="-78"/>
              </a:rPr>
              <a:t>زرع الأشجار</a:t>
            </a:r>
            <a:endParaRPr lang="ar-KW" dirty="0">
              <a:solidFill>
                <a:prstClr val="black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699792" y="2062589"/>
            <a:ext cx="5073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600" b="1" dirty="0">
                <a:solidFill>
                  <a:srgbClr val="0070C0"/>
                </a:solidFill>
                <a:cs typeface="AF_Taif Normal" pitchFamily="2" charset="-78"/>
              </a:rPr>
              <a:t>إنشاء حدائق للحيوانات</a:t>
            </a:r>
            <a:endParaRPr lang="ar-KW" dirty="0">
              <a:solidFill>
                <a:srgbClr val="0070C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691680" y="2638653"/>
            <a:ext cx="6081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600" b="1" dirty="0">
                <a:solidFill>
                  <a:srgbClr val="7030A0"/>
                </a:solidFill>
                <a:cs typeface="AF_Taif Normal" pitchFamily="2" charset="-78"/>
              </a:rPr>
              <a:t>إنشاء المحميات الطبيعية</a:t>
            </a:r>
            <a:endParaRPr lang="ar-KW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44016" y="3214717"/>
            <a:ext cx="7668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600" b="1" dirty="0">
                <a:solidFill>
                  <a:srgbClr val="00B050"/>
                </a:solidFill>
                <a:cs typeface="AF_Taif Normal" pitchFamily="2" charset="-78"/>
              </a:rPr>
              <a:t>منع الصيد و الرعي الجائر  و عدم قطع الأشجار</a:t>
            </a:r>
            <a:endParaRPr lang="ar-KW" dirty="0">
              <a:solidFill>
                <a:srgbClr val="00B05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44016" y="5949280"/>
            <a:ext cx="3380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600" b="1" dirty="0">
                <a:solidFill>
                  <a:srgbClr val="C00000"/>
                </a:solidFill>
                <a:cs typeface="AF_Taif Normal" pitchFamily="2" charset="-78"/>
              </a:rPr>
              <a:t>الشيخ صباح الأحمد</a:t>
            </a:r>
            <a:endParaRPr lang="ar-KW" dirty="0">
              <a:solidFill>
                <a:prstClr val="black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475656" y="4221088"/>
            <a:ext cx="6297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600" b="1" dirty="0">
                <a:solidFill>
                  <a:srgbClr val="C00000"/>
                </a:solidFill>
                <a:cs typeface="AF_Taif Normal" pitchFamily="2" charset="-78"/>
              </a:rPr>
              <a:t>سلوك الإنسان .</a:t>
            </a:r>
            <a:endParaRPr lang="ar-KW" dirty="0">
              <a:solidFill>
                <a:prstClr val="black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699792" y="4797152"/>
            <a:ext cx="5060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600" b="1" dirty="0">
                <a:solidFill>
                  <a:srgbClr val="0070C0"/>
                </a:solidFill>
                <a:cs typeface="AF_Taif Normal" pitchFamily="2" charset="-78"/>
              </a:rPr>
              <a:t>التغير البيئي المفاجئ</a:t>
            </a:r>
            <a:endParaRPr lang="ar-KW" dirty="0">
              <a:solidFill>
                <a:srgbClr val="0070C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3337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3368" t="23611" r="13368" b="6482"/>
          <a:stretch/>
        </p:blipFill>
        <p:spPr bwMode="auto">
          <a:xfrm>
            <a:off x="72009" y="188640"/>
            <a:ext cx="8964487" cy="6597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72009" y="992922"/>
            <a:ext cx="1572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000" b="1" dirty="0">
                <a:solidFill>
                  <a:srgbClr val="FF0000"/>
                </a:solidFill>
                <a:cs typeface="PT Bold Heading" pitchFamily="2" charset="-78"/>
              </a:rPr>
              <a:t>السلوك</a:t>
            </a:r>
            <a:endParaRPr lang="ar-KW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0" y="1537628"/>
            <a:ext cx="22677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ar-KW" sz="2800" b="1" dirty="0">
                <a:solidFill>
                  <a:srgbClr val="002060"/>
                </a:solidFill>
                <a:cs typeface="PT Bold Heading" pitchFamily="2" charset="-78"/>
              </a:rPr>
              <a:t>السبات الشتوي</a:t>
            </a:r>
            <a:endParaRPr lang="ar-KW" sz="2800" dirty="0">
              <a:solidFill>
                <a:srgbClr val="002060"/>
              </a:solidFill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67544" y="2217058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4000" b="1" dirty="0">
                <a:solidFill>
                  <a:srgbClr val="FF0000"/>
                </a:solidFill>
                <a:cs typeface="PT Bold Heading" pitchFamily="2" charset="-78"/>
              </a:rPr>
              <a:t>بمراقبة الحيوانات في بيئتها الطبيعية</a:t>
            </a:r>
            <a:endParaRPr lang="ar-KW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43608" y="3429000"/>
            <a:ext cx="3600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KW" sz="3200" b="1" dirty="0">
                <a:solidFill>
                  <a:srgbClr val="FF0000"/>
                </a:solidFill>
                <a:cs typeface="PT Bold Heading" pitchFamily="2" charset="-78"/>
              </a:rPr>
              <a:t>حمل الغذاء و تخزينه لفترة السبات الشتوي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547664" y="5229200"/>
            <a:ext cx="20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KW" sz="3200" b="1" dirty="0">
                <a:solidFill>
                  <a:srgbClr val="FF0000"/>
                </a:solidFill>
                <a:cs typeface="PT Bold Heading" pitchFamily="2" charset="-78"/>
              </a:rPr>
              <a:t>بناء العش 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358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3889" t="22685" r="11458" b="10416"/>
          <a:stretch/>
        </p:blipFill>
        <p:spPr bwMode="auto">
          <a:xfrm>
            <a:off x="107504" y="188641"/>
            <a:ext cx="8964487" cy="6552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75957" y="1268760"/>
            <a:ext cx="27558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تكيفات سلوكية</a:t>
            </a:r>
            <a:endParaRPr lang="ar-KW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23528" y="1774557"/>
            <a:ext cx="27558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تكيفات سلوكية</a:t>
            </a:r>
            <a:endParaRPr lang="ar-KW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82225" y="2278613"/>
            <a:ext cx="2597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تكيفات بنيوية</a:t>
            </a:r>
            <a:endParaRPr lang="ar-KW" dirty="0">
              <a:solidFill>
                <a:srgbClr val="7030A0"/>
              </a:solidFill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148064" y="4365104"/>
            <a:ext cx="1276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سلوكي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485731" y="4151982"/>
            <a:ext cx="174759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KW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وضعية</a:t>
            </a:r>
          </a:p>
          <a:p>
            <a:pPr algn="ctr"/>
            <a:r>
              <a:rPr lang="ar-KW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إنذار القط</a:t>
            </a:r>
            <a:endParaRPr lang="ar-KW" sz="3200" dirty="0">
              <a:solidFill>
                <a:srgbClr val="7030A0"/>
              </a:solidFill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827584" y="4078813"/>
            <a:ext cx="22060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حماية نفسه </a:t>
            </a:r>
          </a:p>
          <a:p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من الأعداء</a:t>
            </a:r>
            <a:endParaRPr lang="ar-KW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220072" y="5805264"/>
            <a:ext cx="1170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بنيوي</a:t>
            </a:r>
            <a:endParaRPr lang="ar-KW" sz="32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687397" y="5740513"/>
            <a:ext cx="12330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KW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المماثلة</a:t>
            </a:r>
            <a:endParaRPr lang="ar-KW" sz="3200" dirty="0">
              <a:solidFill>
                <a:srgbClr val="7030A0"/>
              </a:solidFill>
              <a:cs typeface="PT Bold Heading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71263" y="5571237"/>
            <a:ext cx="27206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KW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تقليد مخلوق </a:t>
            </a:r>
          </a:p>
          <a:p>
            <a:pPr algn="ctr"/>
            <a:r>
              <a:rPr lang="ar-KW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متكيف بشكل ناجح</a:t>
            </a:r>
            <a:endParaRPr lang="ar-KW" sz="2800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0" y="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Ibrahim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maatok</a:t>
            </a:r>
            <a:endParaRPr lang="ar-K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152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895</Words>
  <Application>Microsoft Office PowerPoint</Application>
  <PresentationFormat>عرض على الشاشة (3:4)‏</PresentationFormat>
  <Paragraphs>397</Paragraphs>
  <Slides>43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43</vt:i4>
      </vt:variant>
    </vt:vector>
  </HeadingPairs>
  <TitlesOfParts>
    <vt:vector size="44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99878923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5</cp:revision>
  <dcterms:created xsi:type="dcterms:W3CDTF">2017-06-03T15:20:50Z</dcterms:created>
  <dcterms:modified xsi:type="dcterms:W3CDTF">2017-06-04T18:47:49Z</dcterms:modified>
</cp:coreProperties>
</file>